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6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63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41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199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8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069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95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9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34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82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9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2F66D-8BCF-4A9E-83E0-CFAFA2BA7945}" type="datetimeFigureOut">
              <a:rPr lang="en-US" smtClean="0"/>
              <a:t>4/24/2019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26180-DCAC-4623-9BB3-CFFF14ED2F6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6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wn Arrow 11"/>
          <p:cNvSpPr/>
          <p:nvPr/>
        </p:nvSpPr>
        <p:spPr>
          <a:xfrm>
            <a:off x="4265706" y="2298159"/>
            <a:ext cx="293641" cy="23837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4" name="TextBox 3"/>
          <p:cNvSpPr txBox="1"/>
          <p:nvPr/>
        </p:nvSpPr>
        <p:spPr>
          <a:xfrm>
            <a:off x="6058756" y="2503410"/>
            <a:ext cx="6141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Begin any necessary revisions to existing documents which are affected by the change.  When no changes were needed to an existing document, a notation on the document’s revision history should be done to confirm the document was reviewed and no changes were needed.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42374" y="1005650"/>
            <a:ext cx="68386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5" indent="-177805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Flowchart both current and proposed processes.</a:t>
            </a:r>
          </a:p>
          <a:p>
            <a:pPr marL="177805" indent="-177805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Identify all involved parties.</a:t>
            </a:r>
          </a:p>
          <a:p>
            <a:pPr marL="177805" indent="-177805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Seek  input from those involved.  Document these discussions as evidence of the risk-based thinking (risk vs. opportunity and how did you derive the decision that was made.</a:t>
            </a:r>
          </a:p>
          <a:p>
            <a:pPr marL="171454" lvl="0" indent="-171454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</a:rPr>
              <a:t>Design so that the actions necessary to meet requirement compliance are built into the process.</a:t>
            </a:r>
          </a:p>
          <a:p>
            <a:pPr marL="177805" indent="-177805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1" name="Flowchart: Terminator 10"/>
          <p:cNvSpPr/>
          <p:nvPr/>
        </p:nvSpPr>
        <p:spPr>
          <a:xfrm>
            <a:off x="1697207" y="622451"/>
            <a:ext cx="4916721" cy="417285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Need for a new process or a changed process is identified.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4172898" y="1077523"/>
            <a:ext cx="293641" cy="23837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17" name="Flowchart: Process 16"/>
          <p:cNvSpPr/>
          <p:nvPr/>
        </p:nvSpPr>
        <p:spPr>
          <a:xfrm>
            <a:off x="3155930" y="1348656"/>
            <a:ext cx="2033934" cy="32065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Process is flowcharted.</a:t>
            </a:r>
          </a:p>
        </p:txBody>
      </p:sp>
      <p:sp>
        <p:nvSpPr>
          <p:cNvPr id="18" name="Flowchart: Process 17"/>
          <p:cNvSpPr/>
          <p:nvPr/>
        </p:nvSpPr>
        <p:spPr>
          <a:xfrm>
            <a:off x="2339935" y="2554125"/>
            <a:ext cx="3718821" cy="37789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Procedures and forms are identified and drafted.</a:t>
            </a:r>
          </a:p>
        </p:txBody>
      </p:sp>
      <p:sp>
        <p:nvSpPr>
          <p:cNvPr id="19" name="Flowchart: Process 18"/>
          <p:cNvSpPr/>
          <p:nvPr/>
        </p:nvSpPr>
        <p:spPr>
          <a:xfrm>
            <a:off x="3041838" y="3385574"/>
            <a:ext cx="2653561" cy="31618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Process is validated or verified.</a:t>
            </a:r>
          </a:p>
        </p:txBody>
      </p:sp>
      <p:sp>
        <p:nvSpPr>
          <p:cNvPr id="20" name="Flowchart: Process 19"/>
          <p:cNvSpPr/>
          <p:nvPr/>
        </p:nvSpPr>
        <p:spPr>
          <a:xfrm>
            <a:off x="2409573" y="4700218"/>
            <a:ext cx="4542321" cy="32421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Training and competency assessment is conducted.</a:t>
            </a:r>
          </a:p>
        </p:txBody>
      </p:sp>
      <p:sp>
        <p:nvSpPr>
          <p:cNvPr id="21" name="Flowchart: Process 20"/>
          <p:cNvSpPr/>
          <p:nvPr/>
        </p:nvSpPr>
        <p:spPr>
          <a:xfrm>
            <a:off x="3419152" y="5912836"/>
            <a:ext cx="1753525" cy="38627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Process is monitored.</a:t>
            </a:r>
          </a:p>
        </p:txBody>
      </p:sp>
      <p:sp>
        <p:nvSpPr>
          <p:cNvPr id="23" name="Flowchart: Process 22"/>
          <p:cNvSpPr/>
          <p:nvPr/>
        </p:nvSpPr>
        <p:spPr>
          <a:xfrm>
            <a:off x="2802951" y="4025266"/>
            <a:ext cx="3122666" cy="362697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Documents are finalized and approved.</a:t>
            </a:r>
          </a:p>
        </p:txBody>
      </p:sp>
      <p:sp>
        <p:nvSpPr>
          <p:cNvPr id="24" name="Flowchart: Process 23"/>
          <p:cNvSpPr/>
          <p:nvPr/>
        </p:nvSpPr>
        <p:spPr>
          <a:xfrm>
            <a:off x="3383068" y="5301730"/>
            <a:ext cx="2107015" cy="3276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Process is implemented .</a:t>
            </a:r>
          </a:p>
        </p:txBody>
      </p:sp>
      <p:sp>
        <p:nvSpPr>
          <p:cNvPr id="33" name="Down Arrow 32"/>
          <p:cNvSpPr/>
          <p:nvPr/>
        </p:nvSpPr>
        <p:spPr>
          <a:xfrm>
            <a:off x="4207960" y="5635698"/>
            <a:ext cx="299106" cy="297953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4" name="Down Arrow 33"/>
          <p:cNvSpPr/>
          <p:nvPr/>
        </p:nvSpPr>
        <p:spPr>
          <a:xfrm>
            <a:off x="4225608" y="5026757"/>
            <a:ext cx="263810" cy="27942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5" name="Down Arrow 34"/>
          <p:cNvSpPr/>
          <p:nvPr/>
        </p:nvSpPr>
        <p:spPr>
          <a:xfrm>
            <a:off x="4250803" y="4396608"/>
            <a:ext cx="284684" cy="30836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6" name="Down Arrow 35"/>
          <p:cNvSpPr/>
          <p:nvPr/>
        </p:nvSpPr>
        <p:spPr>
          <a:xfrm>
            <a:off x="4250803" y="3694639"/>
            <a:ext cx="284684" cy="31303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7" name="Down Arrow 36"/>
          <p:cNvSpPr/>
          <p:nvPr/>
        </p:nvSpPr>
        <p:spPr>
          <a:xfrm>
            <a:off x="4241820" y="2947247"/>
            <a:ext cx="265246" cy="38859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40" name="Rectangle 39"/>
          <p:cNvSpPr/>
          <p:nvPr/>
        </p:nvSpPr>
        <p:spPr>
          <a:xfrm>
            <a:off x="5686715" y="3168195"/>
            <a:ext cx="5216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5" indent="-177805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Ensure your Path of Workflow works as intended through verification or validation of equipment/method.</a:t>
            </a:r>
          </a:p>
          <a:p>
            <a:pPr marL="177805" indent="-177805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Perform pilot test (small test of change) to reduce the risk of problems that may be encountered during implementation.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0" y="28164"/>
            <a:ext cx="5490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Job Aid 1: Process Control </a:t>
            </a:r>
            <a:r>
              <a:rPr lang="en-US" sz="1600" b="1"/>
              <a:t>Process </a:t>
            </a:r>
            <a:r>
              <a:rPr lang="en-US" sz="1001" b="1"/>
              <a:t>1-18</a:t>
            </a:r>
            <a:endParaRPr lang="en-US" sz="1001" b="1" dirty="0"/>
          </a:p>
          <a:p>
            <a:r>
              <a:rPr lang="en-US" sz="1600" b="1" dirty="0"/>
              <a:t>Steps for Controlling and Integrating a Significant Process </a:t>
            </a:r>
          </a:p>
        </p:txBody>
      </p:sp>
      <p:cxnSp>
        <p:nvCxnSpPr>
          <p:cNvPr id="45" name="Elbow Connector 44"/>
          <p:cNvCxnSpPr/>
          <p:nvPr/>
        </p:nvCxnSpPr>
        <p:spPr>
          <a:xfrm rot="16200000" flipV="1">
            <a:off x="-2222667" y="3345033"/>
            <a:ext cx="5172480" cy="4262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72075" y="813534"/>
            <a:ext cx="1325131" cy="1755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490081" y="5338638"/>
            <a:ext cx="70522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Communicate effective date both internally and, where appropriate, externally.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Update any area that  intersects with the new or changed process (e.g. inventory cards, security clearance). </a:t>
            </a:r>
          </a:p>
        </p:txBody>
      </p:sp>
      <p:sp>
        <p:nvSpPr>
          <p:cNvPr id="3" name="Flowchart: Decision 2"/>
          <p:cNvSpPr/>
          <p:nvPr/>
        </p:nvSpPr>
        <p:spPr>
          <a:xfrm>
            <a:off x="443276" y="5588043"/>
            <a:ext cx="1701753" cy="75902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Are changes needed?</a:t>
            </a:r>
          </a:p>
        </p:txBody>
      </p:sp>
      <p:sp>
        <p:nvSpPr>
          <p:cNvPr id="26" name="Down Arrow 25"/>
          <p:cNvSpPr/>
          <p:nvPr/>
        </p:nvSpPr>
        <p:spPr>
          <a:xfrm rot="5400000">
            <a:off x="2600373" y="5615843"/>
            <a:ext cx="303788" cy="80732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  <p:cxnSp>
        <p:nvCxnSpPr>
          <p:cNvPr id="7" name="Elbow Connector 6"/>
          <p:cNvCxnSpPr>
            <a:stCxn id="3" idx="2"/>
          </p:cNvCxnSpPr>
          <p:nvPr/>
        </p:nvCxnSpPr>
        <p:spPr>
          <a:xfrm rot="5400000" flipH="1" flipV="1">
            <a:off x="2839623" y="4793537"/>
            <a:ext cx="8057" cy="3098994"/>
          </a:xfrm>
          <a:prstGeom prst="bentConnector4">
            <a:avLst>
              <a:gd name="adj1" fmla="val -4729419"/>
              <a:gd name="adj2" fmla="val 100279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292167" y="6339009"/>
            <a:ext cx="450377" cy="246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1" b="1" dirty="0"/>
              <a:t>NO</a:t>
            </a:r>
          </a:p>
        </p:txBody>
      </p:sp>
      <p:sp>
        <p:nvSpPr>
          <p:cNvPr id="52" name="Rectangle 51"/>
          <p:cNvSpPr/>
          <p:nvPr/>
        </p:nvSpPr>
        <p:spPr>
          <a:xfrm>
            <a:off x="361441" y="5696970"/>
            <a:ext cx="375424" cy="2463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1" b="1" dirty="0"/>
              <a:t>YES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73875" y="557304"/>
            <a:ext cx="5012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Determine the purpose this identified process is suppose to accomplish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Consider the effect this process may have on existing processes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951892" y="4807271"/>
            <a:ext cx="490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Utilize the recently approved and released process and procedure documents in your training program and competency assessment.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16158" y="1846959"/>
            <a:ext cx="252705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 Narrow" panose="020B0606020202030204" pitchFamily="34" charset="0"/>
              </a:rPr>
              <a:t>Sources that may indicate a process needs a change: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Management review 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Customer feedback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NCE events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Complaints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Internal or external audit findings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QC and PT problems</a:t>
            </a:r>
          </a:p>
          <a:p>
            <a:pPr marL="171454" indent="-171454">
              <a:buFont typeface="Arial" panose="020B0604020202020204" pitchFamily="34" charset="0"/>
              <a:buChar char="•"/>
            </a:pPr>
            <a:r>
              <a:rPr lang="en-US" sz="1400" dirty="0">
                <a:latin typeface="Arial Narrow" panose="020B0606020202030204" pitchFamily="34" charset="0"/>
              </a:rPr>
              <a:t>QI with exceeded thresholds</a:t>
            </a:r>
          </a:p>
        </p:txBody>
      </p:sp>
      <p:sp>
        <p:nvSpPr>
          <p:cNvPr id="2" name="Rectangle 1"/>
          <p:cNvSpPr/>
          <p:nvPr/>
        </p:nvSpPr>
        <p:spPr>
          <a:xfrm>
            <a:off x="5189865" y="5829053"/>
            <a:ext cx="6669627" cy="68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1"/>
              </a:spcAft>
            </a:pPr>
            <a:r>
              <a:rPr lang="en-US" sz="12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Consider using nonconforming event data as a way to monitor and provide important information about the process.  If there are doubts that the process if being followed or there is a high risk of a severe occurrence, then the process must be audited.</a:t>
            </a:r>
          </a:p>
        </p:txBody>
      </p:sp>
      <p:sp>
        <p:nvSpPr>
          <p:cNvPr id="5" name="Rectangle 4"/>
          <p:cNvSpPr/>
          <p:nvPr/>
        </p:nvSpPr>
        <p:spPr>
          <a:xfrm>
            <a:off x="7451680" y="59227"/>
            <a:ext cx="47403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management to control a process, it must establish a predetermined method.  </a:t>
            </a:r>
          </a:p>
          <a:p>
            <a:pPr algn="ctr"/>
            <a:r>
              <a:rPr lang="en-US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it, there is no basis to adjust or improve the process.</a:t>
            </a:r>
          </a:p>
        </p:txBody>
      </p:sp>
      <p:sp>
        <p:nvSpPr>
          <p:cNvPr id="6" name="Rectangle 5"/>
          <p:cNvSpPr/>
          <p:nvPr/>
        </p:nvSpPr>
        <p:spPr>
          <a:xfrm>
            <a:off x="5917247" y="3995273"/>
            <a:ext cx="62303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Bef>
                <a:spcPts val="300"/>
              </a:spcBef>
              <a:spcAft>
                <a:spcPts val="300"/>
              </a:spcAft>
              <a:buClr>
                <a:srgbClr val="006600"/>
              </a:buClr>
              <a:buSzPts val="1000"/>
            </a:pPr>
            <a:r>
              <a:rPr lang="en-US" sz="12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Withhold document finalization and approval until after the 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lessons learned</a:t>
            </a:r>
            <a:r>
              <a:rPr lang="en-US" sz="12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incorporated. Because the process is not yet in the </a:t>
            </a:r>
            <a:r>
              <a:rPr lang="en-US" sz="1200" i="1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en-US" sz="1200" dirty="0"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environment and being implemented on patients, these are events (a potential has been discovered that the risk may happen) and not occurrences.</a:t>
            </a:r>
          </a:p>
        </p:txBody>
      </p:sp>
      <p:sp>
        <p:nvSpPr>
          <p:cNvPr id="39" name="Flowchart: Process 38"/>
          <p:cNvSpPr/>
          <p:nvPr/>
        </p:nvSpPr>
        <p:spPr>
          <a:xfrm>
            <a:off x="3402396" y="2022410"/>
            <a:ext cx="2293003" cy="35117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dirty="0"/>
              <a:t>Quality Plan is developed.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8021" y="2009888"/>
            <a:ext cx="68288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Develop an action plan with staff assignments, timelines and method to verify successful completion, if warranted.</a:t>
            </a:r>
          </a:p>
          <a:p>
            <a:pPr marL="171450" indent="-115888">
              <a:buFont typeface="Arial" panose="020B0604020202020204" pitchFamily="34" charset="0"/>
              <a:buChar char="•"/>
            </a:pPr>
            <a:r>
              <a:rPr lang="en-US" sz="1200" dirty="0">
                <a:latin typeface="Arial Narrow" panose="020B0606020202030204" pitchFamily="34" charset="0"/>
              </a:rPr>
              <a:t>Outline a budget for any required resources.</a:t>
            </a:r>
          </a:p>
        </p:txBody>
      </p:sp>
      <p:sp>
        <p:nvSpPr>
          <p:cNvPr id="43" name="Down Arrow 11"/>
          <p:cNvSpPr/>
          <p:nvPr/>
        </p:nvSpPr>
        <p:spPr>
          <a:xfrm>
            <a:off x="4187298" y="1673432"/>
            <a:ext cx="319768" cy="318817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693233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943</TotalTime>
  <Words>473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39</cp:revision>
  <dcterms:created xsi:type="dcterms:W3CDTF">2016-01-08T19:47:10Z</dcterms:created>
  <dcterms:modified xsi:type="dcterms:W3CDTF">2019-04-24T12:50:00Z</dcterms:modified>
</cp:coreProperties>
</file>